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172200" cx="82296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" lvl="1" marL="4114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" lvl="2" marL="8229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539" lvl="3" marL="12344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" lvl="4" marL="164592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5740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79" lvl="6" marL="24688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" lvl="7" marL="28803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540" lvl="8" marL="32918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" lvl="1" marL="4114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" lvl="2" marL="8229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539" lvl="3" marL="12344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" lvl="4" marL="164592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5740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79" lvl="6" marL="24688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" lvl="7" marL="28803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540" lvl="8" marL="32918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" lvl="1" marL="4114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" lvl="2" marL="8229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539" lvl="3" marL="12344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" lvl="4" marL="164592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05740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79" lvl="6" marL="246888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" lvl="7" marL="288036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540" lvl="8" marL="3291840" marR="0" rtl="0" algn="l">
              <a:spcBef>
                <a:spcPts val="0"/>
              </a:spcBef>
              <a:buNone/>
              <a:defRPr b="0" i="0" sz="16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Localization is the task of knowing a robot’s position in the world around it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For the soccer robot shown above, it is know where on the field the robot is and which direction it is facing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For the car on the right, localization can occur on different scales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Using GPS, the car could know where it is in the city it is driving in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Using a camera, the car could localize within the lane it is driving in</a:t>
            </a:r>
          </a:p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Robot vacuum cleaners need to localize in order to know if they have covered a particular room or area of a room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In a self-driving car scenario, the car needs to localizes itself in relation to the road and intersections</a:t>
            </a:r>
          </a:p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Localization is the task of determine a robot’s position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Mapping, which is covered in Module 9, is the task of building an accurate map of the environment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 localization task assumes that a pre-existing map is known and that map can be referenced during the localization process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Simultaneous Localization and Mapping (SLAM) is the process of building a map while localizing the robot within the map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This is a process that humans are very adept to.  For example a person can visit a new building and after traverse the hallways a few times, the person becomes familiar with the layout of the building and knows where they are in the building.</a:t>
            </a:r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There are various sensors that can be used during the localization process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These sensors fall into 2 categories:  sensors that are on the robot and do not require any external information and those sensor which do require external sensing information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Sensors on the robot include wheel encoders, gyroscope, accelerometer, and compass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Given the noise present in many of these sensors, it is necessary to incorporate sensor readings of the world around a robot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Active sensors include sonar, laser scanner, radar, cameras, and various radio techniques such as GPS and Wi-fi</a:t>
            </a: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Localization with odometry alone cannot provide a good estimate of the robot’s position over time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Odometry using wheels encoders will drift over time.  Wheels can slip on the ground and additionally, wheel encoders provide only a finite resolution.  The error in this finite resolution is compound over time as the robot moves around.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Gyro readings can drift over time as well.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Active sensors that provide information about the world also have inherent noise.  A sensor reading of a particular environment may be different from one instance to the next just because of sensor noise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Because of these reasons, localization often cannot be exact and localization algorithms provide the best possible estimate of a robot location.</a:t>
            </a: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jpg"/><Relationship Id="rId3" Type="http://schemas.openxmlformats.org/officeDocument/2006/relationships/image" Target="../media/image05.png"/><Relationship Id="rId4" Type="http://schemas.openxmlformats.org/officeDocument/2006/relationships/image" Target="../media/image04.png"/><Relationship Id="rId5" Type="http://schemas.openxmlformats.org/officeDocument/2006/relationships/image" Target="../media/image00.png"/><Relationship Id="rId6" Type="http://schemas.openxmlformats.org/officeDocument/2006/relationships/image" Target="../media/image0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jpg"/><Relationship Id="rId3" Type="http://schemas.openxmlformats.org/officeDocument/2006/relationships/image" Target="../media/image05.png"/><Relationship Id="rId4" Type="http://schemas.openxmlformats.org/officeDocument/2006/relationships/image" Target="../media/image04.png"/><Relationship Id="rId5" Type="http://schemas.openxmlformats.org/officeDocument/2006/relationships/image" Target="../media/image00.png"/><Relationship Id="rId6" Type="http://schemas.openxmlformats.org/officeDocument/2006/relationships/image" Target="../media/image03.png"/><Relationship Id="rId7" Type="http://schemas.openxmlformats.org/officeDocument/2006/relationships/hyperlink" Target="http://creativecommons.org/licenses/by-nc/4.0/legalcode" TargetMode="External"/><Relationship Id="rId8" Type="http://schemas.openxmlformats.org/officeDocument/2006/relationships/image" Target="../media/image0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- Images">
    <p:bg>
      <p:bgPr>
        <a:solidFill>
          <a:schemeClr val="dk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 21"/>
          <p:cNvGrpSpPr/>
          <p:nvPr/>
        </p:nvGrpSpPr>
        <p:grpSpPr>
          <a:xfrm>
            <a:off x="0" y="0"/>
            <a:ext cx="8229599" cy="6172199"/>
            <a:chOff x="0" y="0"/>
            <a:chExt cx="10972799" cy="6172199"/>
          </a:xfrm>
        </p:grpSpPr>
        <p:pic>
          <p:nvPicPr>
            <p:cNvPr id="22" name="Shape 22"/>
            <p:cNvPicPr preferRelativeResize="0"/>
            <p:nvPr/>
          </p:nvPicPr>
          <p:blipFill rotWithShape="1">
            <a:blip r:embed="rId2">
              <a:alphaModFix/>
            </a:blip>
            <a:srcRect b="9529" l="0" r="0" t="9528"/>
            <a:stretch/>
          </p:blipFill>
          <p:spPr>
            <a:xfrm>
              <a:off x="0" y="0"/>
              <a:ext cx="10972799" cy="617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23"/>
            <p:cNvSpPr/>
            <p:nvPr/>
          </p:nvSpPr>
          <p:spPr>
            <a:xfrm>
              <a:off x="0" y="0"/>
              <a:ext cx="10972799" cy="6172199"/>
            </a:xfrm>
            <a:prstGeom prst="rect">
              <a:avLst/>
            </a:prstGeom>
            <a:solidFill>
              <a:srgbClr val="191919">
                <a:alpha val="8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4" name="Shape 24"/>
          <p:cNvSpPr/>
          <p:nvPr/>
        </p:nvSpPr>
        <p:spPr>
          <a:xfrm flipH="1" rot="10800000">
            <a:off x="0" y="0"/>
            <a:ext cx="8229600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7000">
                <a:srgbClr val="FFFFFF">
                  <a:alpha val="0"/>
                </a:srgbClr>
              </a:gs>
              <a:gs pos="55000">
                <a:srgbClr val="FFFFFF">
                  <a:alpha val="27843"/>
                </a:srgbClr>
              </a:gs>
              <a:gs pos="7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62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2046025" y="4798350"/>
            <a:ext cx="5836104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76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7" name="Shape 27"/>
          <p:cNvPicPr preferRelativeResize="0"/>
          <p:nvPr/>
        </p:nvPicPr>
        <p:blipFill rotWithShape="1">
          <a:blip r:embed="rId3">
            <a:alphaModFix/>
          </a:blip>
          <a:srcRect b="0" l="12327" r="0" t="0"/>
          <a:stretch/>
        </p:blipFill>
        <p:spPr>
          <a:xfrm>
            <a:off x="0" y="748845"/>
            <a:ext cx="4020260" cy="98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037" y="993505"/>
            <a:ext cx="2684930" cy="49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 rotWithShape="1">
          <a:blip r:embed="rId5">
            <a:alphaModFix/>
          </a:blip>
          <a:srcRect b="0" l="0" r="3943" t="0"/>
          <a:stretch/>
        </p:blipFill>
        <p:spPr>
          <a:xfrm>
            <a:off x="1342838" y="1801400"/>
            <a:ext cx="6886761" cy="73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9844" y="1909793"/>
            <a:ext cx="1660278" cy="5015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4253344" y="487347"/>
            <a:ext cx="3976256" cy="5078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Robotics Teaching Kit</a:t>
            </a:r>
          </a:p>
        </p:txBody>
      </p:sp>
      <p:sp>
        <p:nvSpPr>
          <p:cNvPr id="32" name="Shape 32"/>
          <p:cNvSpPr txBox="1"/>
          <p:nvPr/>
        </p:nvSpPr>
        <p:spPr>
          <a:xfrm>
            <a:off x="4308764" y="927174"/>
            <a:ext cx="3866516" cy="278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With ‘Jet’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Subtitle,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9863" lvl="0" marL="2841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76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507" lvl="1" marL="428608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936" lvl="2" marL="816737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922" lvl="3" marL="1159622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7086" lvl="4" marL="1416787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 branding graphic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83854" y="1948657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9863" lvl="0" marL="2841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49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373761" y="1225566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507" lvl="1" marL="428608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936" lvl="2" marL="816737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922" lvl="3" marL="1159622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7086" lvl="4" marL="1416787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1" name="Shape 41"/>
          <p:cNvSpPr/>
          <p:nvPr/>
        </p:nvSpPr>
        <p:spPr>
          <a:xfrm>
            <a:off x="0" y="5917405"/>
            <a:ext cx="8229600" cy="2585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479339" y="6051571"/>
            <a:ext cx="240770" cy="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00" cap="non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500" cap="non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83854" y="1335024"/>
            <a:ext cx="7461504" cy="44295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9863" lvl="0" marL="2841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76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Centered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Centered and sub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73761" y="1261662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507" lvl="1" marL="428608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936" lvl="2" marL="816737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922" lvl="3" marL="1159622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7086" lvl="4" marL="1416787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21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Slide - Images">
    <p:bg>
      <p:bgPr>
        <a:solidFill>
          <a:schemeClr val="dk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Shape 52"/>
          <p:cNvGrpSpPr/>
          <p:nvPr/>
        </p:nvGrpSpPr>
        <p:grpSpPr>
          <a:xfrm>
            <a:off x="0" y="0"/>
            <a:ext cx="8229599" cy="6172199"/>
            <a:chOff x="0" y="0"/>
            <a:chExt cx="10972799" cy="6172199"/>
          </a:xfrm>
        </p:grpSpPr>
        <p:pic>
          <p:nvPicPr>
            <p:cNvPr id="53" name="Shape 53"/>
            <p:cNvPicPr preferRelativeResize="0"/>
            <p:nvPr/>
          </p:nvPicPr>
          <p:blipFill rotWithShape="1">
            <a:blip r:embed="rId2">
              <a:alphaModFix/>
            </a:blip>
            <a:srcRect b="9529" l="0" r="0" t="9528"/>
            <a:stretch/>
          </p:blipFill>
          <p:spPr>
            <a:xfrm>
              <a:off x="0" y="0"/>
              <a:ext cx="10972799" cy="617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Shape 54"/>
            <p:cNvSpPr/>
            <p:nvPr/>
          </p:nvSpPr>
          <p:spPr>
            <a:xfrm>
              <a:off x="0" y="0"/>
              <a:ext cx="10972799" cy="6172199"/>
            </a:xfrm>
            <a:prstGeom prst="rect">
              <a:avLst/>
            </a:prstGeom>
            <a:solidFill>
              <a:srgbClr val="191919">
                <a:alpha val="8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5" name="Shape 55"/>
          <p:cNvSpPr/>
          <p:nvPr/>
        </p:nvSpPr>
        <p:spPr>
          <a:xfrm flipH="1" rot="10800000">
            <a:off x="0" y="0"/>
            <a:ext cx="8229600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7000">
                <a:srgbClr val="FFFFFF">
                  <a:alpha val="0"/>
                </a:srgbClr>
              </a:gs>
              <a:gs pos="55000">
                <a:srgbClr val="FFFFFF">
                  <a:alpha val="27843"/>
                </a:srgbClr>
              </a:gs>
              <a:gs pos="7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2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0" l="12327" r="0" t="0"/>
          <a:stretch/>
        </p:blipFill>
        <p:spPr>
          <a:xfrm>
            <a:off x="0" y="748845"/>
            <a:ext cx="4020260" cy="98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037" y="993505"/>
            <a:ext cx="2684930" cy="49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5">
            <a:alphaModFix/>
          </a:blip>
          <a:srcRect b="0" l="0" r="3943" t="0"/>
          <a:stretch/>
        </p:blipFill>
        <p:spPr>
          <a:xfrm>
            <a:off x="1342838" y="1801400"/>
            <a:ext cx="6886761" cy="73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9844" y="1909793"/>
            <a:ext cx="1660278" cy="50154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4599162" y="487347"/>
            <a:ext cx="3630439" cy="5078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lang="en-US"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JetBot Teaching Kit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4653482" y="927174"/>
            <a:ext cx="3521798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b="0" lang="en-US" sz="1800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Robotics with Jetson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63375" y="4347096"/>
            <a:ext cx="8111906" cy="7862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76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descr="Creative Commons License" id="63" name="Shape 6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5698" y="3978051"/>
            <a:ext cx="838199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png"/><Relationship Id="rId2" Type="http://schemas.openxmlformats.org/officeDocument/2006/relationships/image" Target="../media/image07.png"/><Relationship Id="rId3" Type="http://schemas.openxmlformats.org/officeDocument/2006/relationships/image" Target="../media/image06.png"/><Relationship Id="rId4" Type="http://schemas.openxmlformats.org/officeDocument/2006/relationships/image" Target="../media/image02.png"/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5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47100" y="349950"/>
            <a:ext cx="7422103" cy="516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86" lvl="5" marL="342887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73" lvl="6" marL="685773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59" lvl="7" marL="1028659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44" lvl="8" marL="1371545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74808" y="1332412"/>
            <a:ext cx="7403956" cy="43503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9863" lvl="0" marL="2841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7637" lvl="1" marL="630238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9062" lvl="2" marL="804863" marR="0" rtl="0" algn="l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116" lvl="3" marL="1331066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83279" lvl="4" marL="158823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83267" lvl="5" marL="1931117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83253" lvl="6" marL="227400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83240" lvl="7" marL="261689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83224" lvl="8" marL="2959775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Shape 12"/>
          <p:cNvSpPr/>
          <p:nvPr/>
        </p:nvSpPr>
        <p:spPr>
          <a:xfrm>
            <a:off x="7178478" y="6000375"/>
            <a:ext cx="819900" cy="171825"/>
          </a:xfrm>
          <a:prstGeom prst="parallelogram">
            <a:avLst>
              <a:gd fmla="val 36300" name="adj"/>
            </a:avLst>
          </a:prstGeom>
          <a:solidFill>
            <a:srgbClr val="08552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6394205" y="6000375"/>
            <a:ext cx="819900" cy="171825"/>
          </a:xfrm>
          <a:prstGeom prst="parallelogram">
            <a:avLst>
              <a:gd fmla="val 36300" name="adj"/>
            </a:avLst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1">
            <a:alphaModFix/>
          </a:blip>
          <a:srcRect b="17098" l="0" r="97921" t="-6317"/>
          <a:stretch/>
        </p:blipFill>
        <p:spPr>
          <a:xfrm>
            <a:off x="7947899" y="5987803"/>
            <a:ext cx="284058" cy="1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 b="17094" l="52877" r="0" t="1978"/>
          <a:stretch/>
        </p:blipFill>
        <p:spPr>
          <a:xfrm>
            <a:off x="0" y="6002008"/>
            <a:ext cx="6433058" cy="1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/>
        </p:nvSpPr>
        <p:spPr>
          <a:xfrm>
            <a:off x="478720" y="6040910"/>
            <a:ext cx="24077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cxnSp>
        <p:nvCxnSpPr>
          <p:cNvPr id="17" name="Shape 17"/>
          <p:cNvCxnSpPr/>
          <p:nvPr/>
        </p:nvCxnSpPr>
        <p:spPr>
          <a:xfrm>
            <a:off x="-8055" y="5991792"/>
            <a:ext cx="8247887" cy="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3071" y="6039150"/>
            <a:ext cx="495117" cy="9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 b="41395" l="0" r="0" t="0"/>
          <a:stretch/>
        </p:blipFill>
        <p:spPr>
          <a:xfrm>
            <a:off x="7348157" y="6041971"/>
            <a:ext cx="480543" cy="8507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creativecommons.org/licenses/by-nc/4.0/legalcode" TargetMode="External"/><Relationship Id="rId4" Type="http://schemas.openxmlformats.org/officeDocument/2006/relationships/hyperlink" Target="http://creativecommons.org/licenses/by-nc/4.0/legalcode" TargetMode="External"/><Relationship Id="rId5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subTitle"/>
          </p:nvPr>
        </p:nvSpPr>
        <p:spPr>
          <a:xfrm>
            <a:off x="2046025" y="4798350"/>
            <a:ext cx="58361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Robot Localization</a:t>
            </a: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Module </a:t>
            </a:r>
            <a:r>
              <a:rPr lang="en-US"/>
              <a:t>8</a:t>
            </a: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.1 - Robot Localization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73761" y="347471"/>
            <a:ext cx="7482077" cy="931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Robot Localization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Localization is knowing a robot’s position and orientation in the world around it.</a:t>
            </a:r>
          </a:p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50" y="2781950"/>
            <a:ext cx="190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350" y="3031996"/>
            <a:ext cx="3528125" cy="2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73761" y="347471"/>
            <a:ext cx="7482077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Applications of Localization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Precision driving </a:t>
            </a:r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/>
              <a:t>Room to room navigation</a:t>
            </a:r>
          </a:p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75" y="3061275"/>
            <a:ext cx="3847575" cy="19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502" y="2369987"/>
            <a:ext cx="2414249" cy="30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73761" y="347471"/>
            <a:ext cx="7482077" cy="931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Localization </a:t>
            </a:r>
            <a:r>
              <a:rPr lang="en-US"/>
              <a:t>and</a:t>
            </a:r>
            <a: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Mapping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</a:pPr>
            <a:r>
              <a:rPr lang="en-US"/>
              <a:t>Localization is the task of determining a robot position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</a:pPr>
            <a:r>
              <a:rPr lang="en-US"/>
              <a:t>Mapping is the task of building an accurate map of the environment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</a:pPr>
            <a:r>
              <a:rPr lang="en-US"/>
              <a:t>Simultaneous Localization and Mapping (SLAM)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</a:pPr>
            <a:r>
              <a:rPr lang="en-US"/>
              <a:t>A process of dynamically building a map of the world around a robot while estimating the position of the robot within this map</a:t>
            </a:r>
          </a:p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73761" y="347471"/>
            <a:ext cx="7482077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Localization a</a:t>
            </a:r>
            <a:r>
              <a:rPr lang="en-US"/>
              <a:t>nd Sensors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4162" lvl="0" marL="2841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</a:pPr>
            <a:r>
              <a:rPr lang="en-US"/>
              <a:t>Sensors on the robot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28571"/>
              <a:buFont typeface="Arial"/>
            </a:pPr>
            <a:r>
              <a:rPr lang="en-US"/>
              <a:t>Encoders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Gyroscope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Accelerometer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Compass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 typeface="Arial"/>
            </a:pPr>
            <a:r>
              <a:rPr lang="en-US"/>
              <a:t>Active Sensors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Sonar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Laser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Radar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Camera</a:t>
            </a:r>
          </a:p>
          <a:p>
            <a: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Radio</a:t>
            </a:r>
          </a:p>
          <a:p>
            <a: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/>
              <a:t>GPS, Wi-fi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475" y="1549350"/>
            <a:ext cx="1720050" cy="17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124" y="1655562"/>
            <a:ext cx="2458275" cy="15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039" y="3547953"/>
            <a:ext cx="2685121" cy="17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73761" y="347471"/>
            <a:ext cx="7482000" cy="51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Uncertainty in Localization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83854" y="1948656"/>
            <a:ext cx="7461600" cy="385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The problem with using only odometry or motion sensors is that as the robot moves, there is noise in the motion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Wheels can slip on the ground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Wheel encoders have a finite amount of precision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Accumulated gyroscope readings can drift over time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Sensors that provide readings of the surround environment also contribute to localization uncertainty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Because of these reasons, localization often cannot be exact</a:t>
            </a:r>
          </a:p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373761" y="1229600"/>
            <a:ext cx="7482000" cy="52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63375" y="4347096"/>
            <a:ext cx="8111906" cy="78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b="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GPU Teaching Kit is licensed by NVIDIA and California Polytechnic State University under the </a:t>
            </a:r>
            <a:r>
              <a:rPr b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Creative Commons Attribution-NonCommercial 4.0 International License.</a:t>
            </a:r>
          </a:p>
        </p:txBody>
      </p:sp>
      <p:pic>
        <p:nvPicPr>
          <p:cNvPr descr="Creative Commons License" id="122" name="Shape 1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5698" y="3978051"/>
            <a:ext cx="838199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1_Title &amp; Bullet ">
  <a:themeElements>
    <a:clrScheme name="NVIDIA + Cal Poly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08552B"/>
      </a:accent2>
      <a:accent3>
        <a:srgbClr val="007A43"/>
      </a:accent3>
      <a:accent4>
        <a:srgbClr val="006A9A"/>
      </a:accent4>
      <a:accent5>
        <a:srgbClr val="FA6300"/>
      </a:accent5>
      <a:accent6>
        <a:srgbClr val="006A9A"/>
      </a:accent6>
      <a:hlink>
        <a:srgbClr val="76B900"/>
      </a:hlink>
      <a:folHlink>
        <a:srgbClr val="00483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